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Nirmala UI" panose="020B0502040204020203" pitchFamily="34" charset="0"/>
      <p:regular r:id="rId19"/>
      <p:bold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2A0CDC4-575E-479A-8F83-934307D05A3D}">
  <a:tblStyle styleId="{92A0CDC4-575E-479A-8F83-934307D05A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0" d="100"/>
          <a:sy n="40" d="100"/>
        </p:scale>
        <p:origin x="884" y="3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0cd86e7037_0_30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g30cd86e7037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febd0e5bfe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g2febd0e5bf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febd0e5bfe_0_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2febd0e5bfe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febd0e5bfe_0_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g2febd0e5bfe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febd0e5bfe_0_1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g2febd0e5bfe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febd0e5bfe_0_1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g2febd0e5bfe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febd0e5bfe_0_1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2febd0e5bfe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0cd86e7037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30cd86e703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0cd86e7037_0_24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30cd86e7037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cd86e7037_0_25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30cd86e7037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febd0e5bfe_0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2febd0e5bfe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febd0e5bfe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g2febd0e5b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0cd86e7037_0_28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30cd86e7037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0cd86e7037_0_2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g30cd86e7037_0_2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 amt="60000"/>
          </a:blip>
          <a:srcRect/>
          <a:stretch/>
        </p:blipFill>
        <p:spPr>
          <a:xfrm>
            <a:off x="-1836752" y="-4771437"/>
            <a:ext cx="22017161" cy="1758543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13"/>
          <p:cNvGrpSpPr/>
          <p:nvPr/>
        </p:nvGrpSpPr>
        <p:grpSpPr>
          <a:xfrm>
            <a:off x="0" y="0"/>
            <a:ext cx="18288000" cy="4192037"/>
            <a:chOff x="0" y="-38100"/>
            <a:chExt cx="3655013" cy="850900"/>
          </a:xfrm>
        </p:grpSpPr>
        <p:sp>
          <p:nvSpPr>
            <p:cNvPr id="90" name="Google Shape;90;p13"/>
            <p:cNvSpPr/>
            <p:nvPr/>
          </p:nvSpPr>
          <p:spPr>
            <a:xfrm>
              <a:off x="0" y="0"/>
              <a:ext cx="3655013" cy="812800"/>
            </a:xfrm>
            <a:custGeom>
              <a:avLst/>
              <a:gdLst/>
              <a:ahLst/>
              <a:cxnLst/>
              <a:rect l="l" t="t" r="r" b="b"/>
              <a:pathLst>
                <a:path w="3655013" h="812800" extrusionOk="0">
                  <a:moveTo>
                    <a:pt x="24327" y="0"/>
                  </a:moveTo>
                  <a:lnTo>
                    <a:pt x="3630686" y="0"/>
                  </a:lnTo>
                  <a:cubicBezTo>
                    <a:pt x="3644121" y="0"/>
                    <a:pt x="3655013" y="10891"/>
                    <a:pt x="3655013" y="24327"/>
                  </a:cubicBezTo>
                  <a:lnTo>
                    <a:pt x="3655013" y="788473"/>
                  </a:lnTo>
                  <a:cubicBezTo>
                    <a:pt x="3655013" y="801909"/>
                    <a:pt x="3644121" y="812800"/>
                    <a:pt x="3630686" y="812800"/>
                  </a:cubicBezTo>
                  <a:lnTo>
                    <a:pt x="24327" y="812800"/>
                  </a:lnTo>
                  <a:cubicBezTo>
                    <a:pt x="10891" y="812800"/>
                    <a:pt x="0" y="801909"/>
                    <a:pt x="0" y="788473"/>
                  </a:cubicBezTo>
                  <a:lnTo>
                    <a:pt x="0" y="24327"/>
                  </a:lnTo>
                  <a:cubicBezTo>
                    <a:pt x="0" y="10891"/>
                    <a:pt x="10891" y="0"/>
                    <a:pt x="24327" y="0"/>
                  </a:cubicBezTo>
                  <a:close/>
                </a:path>
              </a:pathLst>
            </a:custGeom>
            <a:solidFill>
              <a:srgbClr val="1C4587"/>
            </a:solidFill>
            <a:ln w="38100"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3"/>
            <p:cNvSpPr txBox="1"/>
            <p:nvPr/>
          </p:nvSpPr>
          <p:spPr>
            <a:xfrm>
              <a:off x="0" y="-38100"/>
              <a:ext cx="3655013" cy="850900"/>
            </a:xfrm>
            <a:prstGeom prst="rect">
              <a:avLst/>
            </a:prstGeom>
            <a:solidFill>
              <a:srgbClr val="1C4587"/>
            </a:solidFill>
            <a:ln w="38100"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2" name="Google Shape;92;p13"/>
          <p:cNvSpPr txBox="1"/>
          <p:nvPr/>
        </p:nvSpPr>
        <p:spPr>
          <a:xfrm>
            <a:off x="1652538" y="1202216"/>
            <a:ext cx="14982900" cy="3080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4000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3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JOB ATTRITION </a:t>
            </a:r>
            <a:endParaRPr sz="143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2019631" y="8730861"/>
            <a:ext cx="15421555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02060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By: Megan Huy,  MSDS Student at Southern Methodist University  </a:t>
            </a:r>
            <a:endParaRPr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94" name="Google Shape;94;p13" descr="File:Fritolay company logo.svg - Wikimedia Commons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6100" y="4354525"/>
            <a:ext cx="5394425" cy="357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2"/>
          <p:cNvSpPr txBox="1"/>
          <p:nvPr/>
        </p:nvSpPr>
        <p:spPr>
          <a:xfrm>
            <a:off x="266700" y="379676"/>
            <a:ext cx="17754600" cy="3447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Years at Company vs Years in Current Role</a:t>
            </a:r>
            <a:endParaRPr sz="8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80" name="Google Shape;18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2950" y="2103224"/>
            <a:ext cx="5838951" cy="540280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pic>
        <p:nvPicPr>
          <p:cNvPr id="181" name="Google Shape;18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05425" y="2103229"/>
            <a:ext cx="5664102" cy="546641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182" name="Google Shape;182;p22"/>
          <p:cNvSpPr txBox="1"/>
          <p:nvPr/>
        </p:nvSpPr>
        <p:spPr>
          <a:xfrm>
            <a:off x="377400" y="8022300"/>
            <a:ext cx="17533200" cy="22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Employees tend to spend a similar duration in their current role as they have overall with the company, indicating minimal role changes, despite attrition status.</a:t>
            </a:r>
            <a:endParaRPr sz="33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3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3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3" name="Google Shape;183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6375" y="2103225"/>
            <a:ext cx="6033051" cy="5402806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8" name="Google Shape;188;p23"/>
          <p:cNvGrpSpPr/>
          <p:nvPr/>
        </p:nvGrpSpPr>
        <p:grpSpPr>
          <a:xfrm>
            <a:off x="0" y="-789550"/>
            <a:ext cx="18288183" cy="1980513"/>
            <a:chOff x="0" y="-38100"/>
            <a:chExt cx="4356300" cy="999300"/>
          </a:xfrm>
        </p:grpSpPr>
        <p:sp>
          <p:nvSpPr>
            <p:cNvPr id="189" name="Google Shape;189;p23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23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1" name="Google Shape;191;p23"/>
          <p:cNvSpPr txBox="1"/>
          <p:nvPr/>
        </p:nvSpPr>
        <p:spPr>
          <a:xfrm>
            <a:off x="357146" y="-661069"/>
            <a:ext cx="17754600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80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Classification Problem</a:t>
            </a:r>
            <a:endParaRPr sz="8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92" name="Google Shape;192;p23"/>
          <p:cNvSpPr txBox="1"/>
          <p:nvPr/>
        </p:nvSpPr>
        <p:spPr>
          <a:xfrm>
            <a:off x="539150" y="1574325"/>
            <a:ext cx="17212200" cy="572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The goal is to predict whether the employee will leave the company (attrition = yes) based on the following variables:</a:t>
            </a:r>
            <a:endParaRPr sz="4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900"/>
            </a:pPr>
            <a:r>
              <a:rPr lang="en-US" sz="40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1. Monthly Income</a:t>
            </a:r>
            <a:endParaRPr sz="4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900"/>
            </a:pPr>
            <a:r>
              <a:rPr lang="en-US" sz="40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2. Over Time</a:t>
            </a:r>
            <a:endParaRPr sz="4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900"/>
            </a:pPr>
            <a:r>
              <a:rPr lang="en-US" sz="40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3. Percent Salary Hike</a:t>
            </a:r>
            <a:endParaRPr sz="4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lvl="0" algn="l" rtl="0">
              <a:spcBef>
                <a:spcPts val="0"/>
              </a:spcBef>
              <a:spcAft>
                <a:spcPts val="0"/>
              </a:spcAft>
              <a:buClr>
                <a:srgbClr val="1C4587"/>
              </a:buClr>
              <a:buSzPts val="4900"/>
            </a:pPr>
            <a:r>
              <a:rPr lang="en-US" sz="40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4. Years at Company</a:t>
            </a:r>
            <a:endParaRPr sz="4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The positive class was set to “Yes” for the models. </a:t>
            </a:r>
            <a:endParaRPr sz="4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93" name="Google Shape;19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98233" y="3429000"/>
            <a:ext cx="5283717" cy="51973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24"/>
          <p:cNvGrpSpPr/>
          <p:nvPr/>
        </p:nvGrpSpPr>
        <p:grpSpPr>
          <a:xfrm>
            <a:off x="0" y="-789544"/>
            <a:ext cx="18288183" cy="2541320"/>
            <a:chOff x="0" y="-38100"/>
            <a:chExt cx="4356300" cy="999300"/>
          </a:xfrm>
        </p:grpSpPr>
        <p:sp>
          <p:nvSpPr>
            <p:cNvPr id="199" name="Google Shape;199;p24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1" name="Google Shape;201;p24"/>
          <p:cNvSpPr txBox="1"/>
          <p:nvPr/>
        </p:nvSpPr>
        <p:spPr>
          <a:xfrm>
            <a:off x="402550" y="-26799"/>
            <a:ext cx="17754600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K-Nearest Neighbors Model</a:t>
            </a:r>
            <a:endParaRPr sz="8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02" name="Google Shape;202;p24"/>
          <p:cNvSpPr txBox="1"/>
          <p:nvPr/>
        </p:nvSpPr>
        <p:spPr>
          <a:xfrm>
            <a:off x="1390725" y="1552588"/>
            <a:ext cx="15506700" cy="21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Since there is an unbalanced dataset, adjustments were made to produce the following matrix:</a:t>
            </a:r>
            <a:endParaRPr sz="32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4"/>
          <p:cNvSpPr txBox="1"/>
          <p:nvPr/>
        </p:nvSpPr>
        <p:spPr>
          <a:xfrm>
            <a:off x="1390750" y="6562300"/>
            <a:ext cx="16046100" cy="4708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K =21,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1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70/30 Split = 609 observed in training set, 261 observed from test set</a:t>
            </a:r>
            <a:endParaRPr sz="21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 err="1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Undersampling</a:t>
            </a:r>
            <a:r>
              <a:rPr lang="en-US" sz="21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 = reduce majority class (attrition = no), improve focus on positive class (attrition = yes)</a:t>
            </a:r>
            <a:endParaRPr sz="21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Threshold (0.50) = moderate, reasonable predictions</a:t>
            </a:r>
            <a:endParaRPr sz="21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Precision (26.08%) = overpredicted employees leaving when they are staying</a:t>
            </a:r>
            <a:endParaRPr sz="21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1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Moderate Recall (57.14%) :  Decent prediction of those leaving that are indeed leaving (true positives).</a:t>
            </a:r>
            <a:endParaRPr sz="21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4"/>
          <p:cNvSpPr txBox="1"/>
          <p:nvPr/>
        </p:nvSpPr>
        <p:spPr>
          <a:xfrm>
            <a:off x="12097600" y="3045700"/>
            <a:ext cx="4799700" cy="3516600"/>
          </a:xfrm>
          <a:prstGeom prst="rect">
            <a:avLst/>
          </a:prstGeom>
          <a:solidFill>
            <a:schemeClr val="lt1"/>
          </a:solidFill>
          <a:ln w="28575">
            <a:solidFill>
              <a:schemeClr val="tx1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Accuracy = 63.22%</a:t>
            </a:r>
            <a:endParaRPr sz="3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C4587"/>
                </a:solidFill>
                <a:highlight>
                  <a:srgbClr val="CCCCCC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Sensitivity = 61.91%</a:t>
            </a:r>
            <a:endParaRPr sz="3000" dirty="0">
              <a:solidFill>
                <a:srgbClr val="1C4587"/>
              </a:solidFill>
              <a:highlight>
                <a:srgbClr val="CCCCCC"/>
              </a:highlight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C4587"/>
                </a:solidFill>
                <a:highlight>
                  <a:srgbClr val="A4C2F4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Specificity = 63.47%</a:t>
            </a:r>
            <a:endParaRPr sz="3000" dirty="0">
              <a:solidFill>
                <a:srgbClr val="1C4587"/>
              </a:solidFill>
              <a:highlight>
                <a:srgbClr val="A4C2F4"/>
              </a:highlight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F1 = 38.21%</a:t>
            </a:r>
            <a:endParaRPr sz="3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</p:txBody>
      </p:sp>
      <p:graphicFrame>
        <p:nvGraphicFramePr>
          <p:cNvPr id="205" name="Google Shape;205;p24"/>
          <p:cNvGraphicFramePr/>
          <p:nvPr>
            <p:extLst>
              <p:ext uri="{D42A27DB-BD31-4B8C-83A1-F6EECF244321}">
                <p14:modId xmlns:p14="http://schemas.microsoft.com/office/powerpoint/2010/main" val="2794697882"/>
              </p:ext>
            </p:extLst>
          </p:nvPr>
        </p:nvGraphicFramePr>
        <p:xfrm>
          <a:off x="1390750" y="3051488"/>
          <a:ext cx="10193550" cy="33526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39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2"/>
                          </a:solidFill>
                          <a:sym typeface="Calibri"/>
                        </a:rPr>
                        <a:t> KNN Confusion Matrix and Statistics (261 employees)</a:t>
                      </a: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2"/>
                          </a:solidFill>
                          <a:sym typeface="Calibri"/>
                        </a:rPr>
                        <a:t>Positive Class = “Yes”</a:t>
                      </a: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4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20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2"/>
                          </a:solidFill>
                          <a:sym typeface="Calibri"/>
                        </a:rPr>
                        <a:t>No (predicted)</a:t>
                      </a: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2"/>
                          </a:solidFill>
                          <a:sym typeface="Calibri"/>
                        </a:rPr>
                        <a:t>Yes (predicted)</a:t>
                      </a: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sym typeface="Calibri"/>
                        </a:rPr>
                        <a:t>No  (actual)</a:t>
                      </a:r>
                      <a:endParaRPr sz="320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b="1" dirty="0">
                          <a:solidFill>
                            <a:schemeClr val="dk2"/>
                          </a:solidFill>
                          <a:sym typeface="Calibri"/>
                        </a:rPr>
                        <a:t>139 (TN)</a:t>
                      </a:r>
                      <a:endParaRPr sz="3200" b="1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2"/>
                          </a:solidFill>
                          <a:sym typeface="Calibri"/>
                        </a:rPr>
                        <a:t>16 (FP)</a:t>
                      </a: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sym typeface="Calibri"/>
                        </a:rPr>
                        <a:t>Yes (actual)</a:t>
                      </a:r>
                      <a:endParaRPr sz="320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sym typeface="Calibri"/>
                        </a:rPr>
                        <a:t>80 (FN)</a:t>
                      </a:r>
                      <a:endParaRPr sz="320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b="1" dirty="0">
                          <a:solidFill>
                            <a:schemeClr val="dk2"/>
                          </a:solidFill>
                          <a:sym typeface="Calibri"/>
                        </a:rPr>
                        <a:t>26 (TP)</a:t>
                      </a:r>
                      <a:endParaRPr sz="3200" b="1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5"/>
          <p:cNvGrpSpPr/>
          <p:nvPr/>
        </p:nvGrpSpPr>
        <p:grpSpPr>
          <a:xfrm>
            <a:off x="0" y="-789544"/>
            <a:ext cx="18288183" cy="2541320"/>
            <a:chOff x="0" y="-38100"/>
            <a:chExt cx="4356300" cy="999300"/>
          </a:xfrm>
        </p:grpSpPr>
        <p:sp>
          <p:nvSpPr>
            <p:cNvPr id="211" name="Google Shape;211;p25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25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3" name="Google Shape;213;p25"/>
          <p:cNvSpPr txBox="1"/>
          <p:nvPr/>
        </p:nvSpPr>
        <p:spPr>
          <a:xfrm>
            <a:off x="381000" y="-26799"/>
            <a:ext cx="17754600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Naïve Bayes M</a:t>
            </a:r>
            <a:r>
              <a:rPr lang="en-US" sz="80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odel</a:t>
            </a:r>
            <a:endParaRPr sz="8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214" name="Google Shape;214;p25"/>
          <p:cNvSpPr txBox="1"/>
          <p:nvPr/>
        </p:nvSpPr>
        <p:spPr>
          <a:xfrm>
            <a:off x="830250" y="1945725"/>
            <a:ext cx="16425000" cy="219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200" dirty="0">
                <a:solidFill>
                  <a:schemeClr val="dk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Since there is an unbalanced dataset, adjustments were made to produce the following matrix:</a:t>
            </a:r>
            <a:endParaRPr sz="3200" dirty="0">
              <a:solidFill>
                <a:schemeClr val="dk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solidFill>
                  <a:srgbClr val="1C4587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3200" dirty="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5"/>
          <p:cNvSpPr txBox="1"/>
          <p:nvPr/>
        </p:nvSpPr>
        <p:spPr>
          <a:xfrm>
            <a:off x="944550" y="6858100"/>
            <a:ext cx="16627500" cy="44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70/30 Split = 609 observed in training set, 261 observed from test set</a:t>
            </a:r>
            <a:endParaRPr sz="27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 dirty="0" err="1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Undersampling</a:t>
            </a:r>
            <a:r>
              <a:rPr lang="en-US" sz="27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 = reduce majority class (attrition = no), improve focus on positive class (attrition = yes)</a:t>
            </a:r>
            <a:endParaRPr sz="27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Threshold (0.50) = moderate, reasonable predictions </a:t>
            </a:r>
            <a:endParaRPr sz="27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7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Precision (27.78%)  = overpredicted employees leaving when they are staying</a:t>
            </a:r>
            <a:endParaRPr sz="27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700" dirty="0">
              <a:solidFill>
                <a:schemeClr val="dk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5"/>
          <p:cNvSpPr txBox="1"/>
          <p:nvPr/>
        </p:nvSpPr>
        <p:spPr>
          <a:xfrm>
            <a:off x="11669600" y="3271701"/>
            <a:ext cx="4572000" cy="3352649"/>
          </a:xfrm>
          <a:prstGeom prst="rect">
            <a:avLst/>
          </a:prstGeom>
          <a:solidFill>
            <a:schemeClr val="lt1"/>
          </a:solidFill>
          <a:ln w="28575">
            <a:solidFill>
              <a:schemeClr val="bg2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Accuracy = 67.05%</a:t>
            </a:r>
            <a:endParaRPr sz="3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C4587"/>
                </a:solidFill>
                <a:highlight>
                  <a:srgbClr val="CCCCCC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Sensitivity = 80.43%</a:t>
            </a:r>
            <a:endParaRPr sz="3000" dirty="0">
              <a:solidFill>
                <a:srgbClr val="1C4587"/>
              </a:solidFill>
              <a:highlight>
                <a:srgbClr val="CCCCCC"/>
              </a:highlight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C4587"/>
                </a:solidFill>
                <a:highlight>
                  <a:srgbClr val="A4C2F4"/>
                </a:highlight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Specificity = 64.19%</a:t>
            </a:r>
            <a:endParaRPr sz="3000" dirty="0">
              <a:solidFill>
                <a:srgbClr val="1C4587"/>
              </a:solidFill>
              <a:highlight>
                <a:srgbClr val="A4C2F4"/>
              </a:highlight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F1 = 40.24%</a:t>
            </a:r>
          </a:p>
        </p:txBody>
      </p:sp>
      <p:graphicFrame>
        <p:nvGraphicFramePr>
          <p:cNvPr id="217" name="Google Shape;217;p25"/>
          <p:cNvGraphicFramePr/>
          <p:nvPr>
            <p:extLst>
              <p:ext uri="{D42A27DB-BD31-4B8C-83A1-F6EECF244321}">
                <p14:modId xmlns:p14="http://schemas.microsoft.com/office/powerpoint/2010/main" val="2259683868"/>
              </p:ext>
            </p:extLst>
          </p:nvPr>
        </p:nvGraphicFramePr>
        <p:xfrm>
          <a:off x="937875" y="3271700"/>
          <a:ext cx="10193550" cy="335265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397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97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97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2"/>
                          </a:solidFill>
                          <a:sym typeface="Calibri"/>
                        </a:rPr>
                        <a:t>NB Confusion Matrix and Statistics (261 employees)</a:t>
                      </a: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2"/>
                          </a:solidFill>
                          <a:sym typeface="Calibri"/>
                        </a:rPr>
                        <a:t>Positive Class = “Yes”</a:t>
                      </a: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4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2"/>
                          </a:solidFill>
                          <a:sym typeface="Calibri"/>
                        </a:rPr>
                        <a:t>No (predicted)</a:t>
                      </a: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2"/>
                          </a:solidFill>
                          <a:sym typeface="Calibri"/>
                        </a:rPr>
                        <a:t>Yes (predicted)</a:t>
                      </a: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sym typeface="Calibri"/>
                        </a:rPr>
                        <a:t>No  (actual)</a:t>
                      </a:r>
                      <a:endParaRPr sz="320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b="1" dirty="0">
                          <a:solidFill>
                            <a:schemeClr val="dk2"/>
                          </a:solidFill>
                          <a:sym typeface="Calibri"/>
                        </a:rPr>
                        <a:t>138 (TN)</a:t>
                      </a:r>
                      <a:endParaRPr sz="3200" b="1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2"/>
                          </a:solidFill>
                          <a:sym typeface="Calibri"/>
                        </a:rPr>
                        <a:t>9 (FP)</a:t>
                      </a: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chemeClr val="dk2"/>
                          </a:solidFill>
                          <a:sym typeface="Calibri"/>
                        </a:rPr>
                        <a:t>Yes (actual)</a:t>
                      </a:r>
                      <a:endParaRPr sz="320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dirty="0">
                          <a:solidFill>
                            <a:schemeClr val="dk2"/>
                          </a:solidFill>
                          <a:sym typeface="Calibri"/>
                        </a:rPr>
                        <a:t>77 (FN)</a:t>
                      </a:r>
                      <a:endParaRPr sz="3200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 b="1" dirty="0">
                          <a:solidFill>
                            <a:schemeClr val="dk2"/>
                          </a:solidFill>
                          <a:sym typeface="Calibri"/>
                        </a:rPr>
                        <a:t>37 (TP)</a:t>
                      </a:r>
                      <a:endParaRPr sz="3200" b="1" dirty="0">
                        <a:solidFill>
                          <a:schemeClr val="dk2"/>
                        </a:solidFill>
                        <a:latin typeface="Nirmala UI" panose="020B0502040204020203" pitchFamily="34" charset="0"/>
                        <a:ea typeface="Nirmala UI" panose="020B0502040204020203" pitchFamily="34" charset="0"/>
                        <a:cs typeface="Nirmala UI" panose="020B0502040204020203" pitchFamily="34" charset="0"/>
                        <a:sym typeface="Calibri"/>
                      </a:endParaRPr>
                    </a:p>
                  </a:txBody>
                  <a:tcPr marL="91425" marR="91425" marT="91425" marB="91425">
                    <a:lnL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"/>
          <p:cNvSpPr txBox="1"/>
          <p:nvPr/>
        </p:nvSpPr>
        <p:spPr>
          <a:xfrm>
            <a:off x="883552" y="2060025"/>
            <a:ext cx="16992600" cy="5690748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Char char="●"/>
            </a:pPr>
            <a:r>
              <a:rPr lang="en-US" sz="40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Each department had less than 25% of employees leaving the company.</a:t>
            </a:r>
            <a:endParaRPr sz="4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457200" marR="0" lvl="0" indent="-482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Char char="●"/>
            </a:pPr>
            <a:r>
              <a:rPr lang="en-US" sz="40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Overtime, monthly income, percent salary hike, years at the company are variables to consider for attrition.</a:t>
            </a:r>
            <a:endParaRPr sz="4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457200" lvl="0" indent="-482600" algn="l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Char char="●"/>
            </a:pPr>
            <a:r>
              <a:rPr lang="en-US" sz="40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Overall, the Naïve Bayes Model was a better model to use.</a:t>
            </a:r>
            <a:endParaRPr sz="4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3" name="Google Shape;223;p26"/>
          <p:cNvGrpSpPr/>
          <p:nvPr/>
        </p:nvGrpSpPr>
        <p:grpSpPr>
          <a:xfrm>
            <a:off x="0" y="-942470"/>
            <a:ext cx="18288183" cy="2541320"/>
            <a:chOff x="0" y="-38100"/>
            <a:chExt cx="4356300" cy="999300"/>
          </a:xfrm>
        </p:grpSpPr>
        <p:sp>
          <p:nvSpPr>
            <p:cNvPr id="224" name="Google Shape;224;p26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26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6" name="Google Shape;226;p26"/>
          <p:cNvSpPr txBox="1"/>
          <p:nvPr/>
        </p:nvSpPr>
        <p:spPr>
          <a:xfrm>
            <a:off x="381000" y="-12"/>
            <a:ext cx="17754600" cy="13788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7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Summary</a:t>
            </a:r>
            <a:endParaRPr sz="8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" name="Google Shape;231;p27"/>
          <p:cNvGrpSpPr/>
          <p:nvPr/>
        </p:nvGrpSpPr>
        <p:grpSpPr>
          <a:xfrm>
            <a:off x="0" y="-785200"/>
            <a:ext cx="18288183" cy="7148141"/>
            <a:chOff x="0" y="-38100"/>
            <a:chExt cx="4356300" cy="1652100"/>
          </a:xfrm>
        </p:grpSpPr>
        <p:sp>
          <p:nvSpPr>
            <p:cNvPr id="232" name="Google Shape;232;p27"/>
            <p:cNvSpPr/>
            <p:nvPr/>
          </p:nvSpPr>
          <p:spPr>
            <a:xfrm>
              <a:off x="0" y="0"/>
              <a:ext cx="4356255" cy="1613953"/>
            </a:xfrm>
            <a:custGeom>
              <a:avLst/>
              <a:gdLst/>
              <a:ahLst/>
              <a:cxnLst/>
              <a:rect l="l" t="t" r="r" b="b"/>
              <a:pathLst>
                <a:path w="4356255" h="1613953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1613953"/>
                  </a:lnTo>
                  <a:lnTo>
                    <a:pt x="0" y="1613953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7"/>
            <p:cNvSpPr txBox="1"/>
            <p:nvPr/>
          </p:nvSpPr>
          <p:spPr>
            <a:xfrm>
              <a:off x="0" y="-38100"/>
              <a:ext cx="4356300" cy="16521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4" name="Google Shape;234;p27"/>
          <p:cNvSpPr txBox="1"/>
          <p:nvPr/>
        </p:nvSpPr>
        <p:spPr>
          <a:xfrm>
            <a:off x="3914210" y="1428615"/>
            <a:ext cx="10768800" cy="17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95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638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Questions?</a:t>
            </a:r>
            <a:endParaRPr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oogle Shape;239;p28"/>
          <p:cNvGrpSpPr/>
          <p:nvPr/>
        </p:nvGrpSpPr>
        <p:grpSpPr>
          <a:xfrm>
            <a:off x="0" y="-785200"/>
            <a:ext cx="18288183" cy="7148141"/>
            <a:chOff x="0" y="-38100"/>
            <a:chExt cx="4356300" cy="1652100"/>
          </a:xfrm>
        </p:grpSpPr>
        <p:sp>
          <p:nvSpPr>
            <p:cNvPr id="240" name="Google Shape;240;p28"/>
            <p:cNvSpPr/>
            <p:nvPr/>
          </p:nvSpPr>
          <p:spPr>
            <a:xfrm>
              <a:off x="0" y="0"/>
              <a:ext cx="4356255" cy="1613953"/>
            </a:xfrm>
            <a:custGeom>
              <a:avLst/>
              <a:gdLst/>
              <a:ahLst/>
              <a:cxnLst/>
              <a:rect l="l" t="t" r="r" b="b"/>
              <a:pathLst>
                <a:path w="4356255" h="1613953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1613953"/>
                  </a:lnTo>
                  <a:lnTo>
                    <a:pt x="0" y="1613953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8"/>
            <p:cNvSpPr txBox="1"/>
            <p:nvPr/>
          </p:nvSpPr>
          <p:spPr>
            <a:xfrm>
              <a:off x="0" y="-38100"/>
              <a:ext cx="4356300" cy="16521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2" name="Google Shape;242;p28"/>
          <p:cNvSpPr txBox="1"/>
          <p:nvPr/>
        </p:nvSpPr>
        <p:spPr>
          <a:xfrm>
            <a:off x="5272885" y="1428615"/>
            <a:ext cx="10768800" cy="17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95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638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Contact</a:t>
            </a:r>
            <a:endParaRPr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243" name="Google Shape;243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0315" y="1441055"/>
            <a:ext cx="6693864" cy="5096098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8"/>
          <p:cNvSpPr txBox="1"/>
          <p:nvPr/>
        </p:nvSpPr>
        <p:spPr>
          <a:xfrm>
            <a:off x="2517475" y="6537150"/>
            <a:ext cx="14097000" cy="13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02060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Megan Huy, MSDS Student at Southern Methodist University  </a:t>
            </a:r>
            <a:endParaRPr sz="4000" dirty="0">
              <a:solidFill>
                <a:srgbClr val="00206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02060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email: mhuy@mail.smu.edu</a:t>
            </a:r>
            <a:endParaRPr sz="4000" dirty="0">
              <a:solidFill>
                <a:srgbClr val="002060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Google Shape;99;p14"/>
          <p:cNvGrpSpPr/>
          <p:nvPr/>
        </p:nvGrpSpPr>
        <p:grpSpPr>
          <a:xfrm>
            <a:off x="0" y="-785199"/>
            <a:ext cx="18288000" cy="7147899"/>
            <a:chOff x="0" y="-38100"/>
            <a:chExt cx="4356256" cy="1652053"/>
          </a:xfrm>
        </p:grpSpPr>
        <p:sp>
          <p:nvSpPr>
            <p:cNvPr id="100" name="Google Shape;100;p14"/>
            <p:cNvSpPr/>
            <p:nvPr/>
          </p:nvSpPr>
          <p:spPr>
            <a:xfrm>
              <a:off x="0" y="0"/>
              <a:ext cx="4356255" cy="1613953"/>
            </a:xfrm>
            <a:custGeom>
              <a:avLst/>
              <a:gdLst/>
              <a:ahLst/>
              <a:cxnLst/>
              <a:rect l="l" t="t" r="r" b="b"/>
              <a:pathLst>
                <a:path w="4356255" h="1613953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1613953"/>
                  </a:lnTo>
                  <a:lnTo>
                    <a:pt x="0" y="1613953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4"/>
            <p:cNvSpPr txBox="1"/>
            <p:nvPr/>
          </p:nvSpPr>
          <p:spPr>
            <a:xfrm>
              <a:off x="0" y="-38100"/>
              <a:ext cx="4356256" cy="1652053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2" name="Google Shape;102;p14"/>
          <p:cNvSpPr txBox="1"/>
          <p:nvPr/>
        </p:nvSpPr>
        <p:spPr>
          <a:xfrm>
            <a:off x="5272885" y="1428615"/>
            <a:ext cx="10768843" cy="17193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95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638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Objective</a:t>
            </a:r>
            <a:endParaRPr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381000" y="6765885"/>
            <a:ext cx="177546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55088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4" name="Google Shape;104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320315" y="1441055"/>
            <a:ext cx="6693864" cy="50960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 txBox="1"/>
          <p:nvPr/>
        </p:nvSpPr>
        <p:spPr>
          <a:xfrm>
            <a:off x="582275" y="6537150"/>
            <a:ext cx="17147400" cy="34874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00" dirty="0">
                <a:solidFill>
                  <a:schemeClr val="dk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The objective is to provide our stakeholders with meaningful insight into company attrition and support strategies to improve retention and sustain growth.</a:t>
            </a:r>
            <a:endParaRPr dirty="0">
              <a:solidFill>
                <a:schemeClr val="dk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5"/>
          <p:cNvGrpSpPr/>
          <p:nvPr/>
        </p:nvGrpSpPr>
        <p:grpSpPr>
          <a:xfrm>
            <a:off x="0" y="-405943"/>
            <a:ext cx="18288183" cy="2096232"/>
            <a:chOff x="0" y="-38100"/>
            <a:chExt cx="4356300" cy="999300"/>
          </a:xfrm>
        </p:grpSpPr>
        <p:sp>
          <p:nvSpPr>
            <p:cNvPr id="111" name="Google Shape;111;p15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5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3" name="Google Shape;113;p15"/>
          <p:cNvSpPr txBox="1"/>
          <p:nvPr/>
        </p:nvSpPr>
        <p:spPr>
          <a:xfrm>
            <a:off x="349627" y="-179708"/>
            <a:ext cx="17754600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17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Data Description</a:t>
            </a:r>
            <a:endParaRPr sz="10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436719" y="2138325"/>
            <a:ext cx="17851200" cy="75065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58420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Roboto"/>
              <a:buChar char="●"/>
            </a:pPr>
            <a:r>
              <a:rPr lang="en-US" sz="5600" dirty="0">
                <a:solidFill>
                  <a:schemeClr val="dk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Roboto"/>
              </a:rPr>
              <a:t>The data set is from the company’s record. </a:t>
            </a:r>
            <a:endParaRPr sz="5600" dirty="0">
              <a:solidFill>
                <a:schemeClr val="dk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Roboto"/>
            </a:endParaRPr>
          </a:p>
          <a:p>
            <a:pPr marL="457200" marR="0" lvl="0" indent="-58420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Roboto"/>
              <a:buChar char="●"/>
            </a:pPr>
            <a:r>
              <a:rPr lang="en-US" sz="5600" dirty="0">
                <a:solidFill>
                  <a:schemeClr val="dk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Roboto"/>
              </a:rPr>
              <a:t> There are 870 employees and 36 variables.</a:t>
            </a:r>
            <a:endParaRPr sz="5600" dirty="0">
              <a:solidFill>
                <a:schemeClr val="dk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Roboto"/>
            </a:endParaRPr>
          </a:p>
          <a:p>
            <a:pPr marL="457200" lvl="0" indent="-58420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600"/>
              <a:buFont typeface="Roboto"/>
              <a:buChar char="●"/>
            </a:pPr>
            <a:r>
              <a:rPr lang="en-US" sz="5600" dirty="0">
                <a:solidFill>
                  <a:schemeClr val="dk2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Roboto"/>
              </a:rPr>
              <a:t>The report shows no missing information.</a:t>
            </a:r>
            <a:endParaRPr sz="5600" dirty="0">
              <a:solidFill>
                <a:schemeClr val="dk2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Roboto"/>
            </a:endParaRPr>
          </a:p>
          <a:p>
            <a:pPr marL="0" lvl="0" indent="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6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marR="0" lvl="0" indent="0" algn="l" rtl="0">
              <a:lnSpc>
                <a:spcPct val="146472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5000" dirty="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/>
          <p:nvPr/>
        </p:nvSpPr>
        <p:spPr>
          <a:xfrm>
            <a:off x="135172" y="118499"/>
            <a:ext cx="18152828" cy="1723549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Employee Attrition by Department</a:t>
            </a:r>
            <a:endParaRPr sz="8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sp>
        <p:nvSpPr>
          <p:cNvPr id="120" name="Google Shape;120;p16"/>
          <p:cNvSpPr txBox="1"/>
          <p:nvPr/>
        </p:nvSpPr>
        <p:spPr>
          <a:xfrm>
            <a:off x="673650" y="6983483"/>
            <a:ext cx="12096000" cy="21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5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No = individuals are currently working at the company</a:t>
            </a:r>
            <a:endParaRPr sz="3500" dirty="0">
              <a:solidFill>
                <a:schemeClr val="dk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35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35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Yes = individuals that left the company </a:t>
            </a:r>
            <a:endParaRPr sz="35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1" name="Google Shape;12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43999" y="1842048"/>
            <a:ext cx="8372723" cy="50358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pic>
        <p:nvPicPr>
          <p:cNvPr id="122" name="Google Shape;12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649" y="1842048"/>
            <a:ext cx="8048931" cy="503583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</p:pic>
      <p:sp>
        <p:nvSpPr>
          <p:cNvPr id="123" name="Google Shape;123;p16"/>
          <p:cNvSpPr txBox="1"/>
          <p:nvPr/>
        </p:nvSpPr>
        <p:spPr>
          <a:xfrm>
            <a:off x="673650" y="8970405"/>
            <a:ext cx="12661800" cy="28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Less than 25% of employees left each department</a:t>
            </a:r>
            <a:r>
              <a:rPr lang="en-US" sz="35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3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500" dirty="0"/>
          </a:p>
        </p:txBody>
      </p:sp>
      <p:cxnSp>
        <p:nvCxnSpPr>
          <p:cNvPr id="124" name="Google Shape;124;p16"/>
          <p:cNvCxnSpPr/>
          <p:nvPr/>
        </p:nvCxnSpPr>
        <p:spPr>
          <a:xfrm>
            <a:off x="10209987" y="4244761"/>
            <a:ext cx="5001600" cy="13200"/>
          </a:xfrm>
          <a:prstGeom prst="straightConnector1">
            <a:avLst/>
          </a:prstGeom>
          <a:noFill/>
          <a:ln w="38100" cap="flat" cmpd="sng">
            <a:solidFill>
              <a:srgbClr val="FF00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Google Shape;129;p17"/>
          <p:cNvGrpSpPr/>
          <p:nvPr/>
        </p:nvGrpSpPr>
        <p:grpSpPr>
          <a:xfrm>
            <a:off x="0" y="-789544"/>
            <a:ext cx="18288183" cy="2541320"/>
            <a:chOff x="0" y="-38100"/>
            <a:chExt cx="4356300" cy="999300"/>
          </a:xfrm>
        </p:grpSpPr>
        <p:sp>
          <p:nvSpPr>
            <p:cNvPr id="130" name="Google Shape;130;p17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7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2" name="Google Shape;132;p17"/>
          <p:cNvSpPr txBox="1"/>
          <p:nvPr/>
        </p:nvSpPr>
        <p:spPr>
          <a:xfrm>
            <a:off x="381000" y="-91922"/>
            <a:ext cx="17754600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Ratings by Department</a:t>
            </a:r>
            <a:endParaRPr sz="8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33" name="Google Shape;13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6925" y="2106399"/>
            <a:ext cx="8342734" cy="625955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134" name="Google Shape;134;p17"/>
          <p:cNvSpPr txBox="1"/>
          <p:nvPr/>
        </p:nvSpPr>
        <p:spPr>
          <a:xfrm>
            <a:off x="753558" y="8633109"/>
            <a:ext cx="16528200" cy="193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High rating scores across all departments, regardless of attrition status.</a:t>
            </a:r>
            <a:endParaRPr sz="38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</p:txBody>
      </p:sp>
      <p:pic>
        <p:nvPicPr>
          <p:cNvPr id="135" name="Google Shape;13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38250" y="2106399"/>
            <a:ext cx="8164720" cy="625955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/>
          <p:nvPr/>
        </p:nvSpPr>
        <p:spPr>
          <a:xfrm>
            <a:off x="420073" y="111279"/>
            <a:ext cx="17754600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Work Life Balance by Department</a:t>
            </a:r>
            <a:endParaRPr sz="8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41" name="Google Shape;14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1520" y="2049224"/>
            <a:ext cx="8565853" cy="611676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pic>
        <p:nvPicPr>
          <p:cNvPr id="142" name="Google Shape;14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52969" y="2049225"/>
            <a:ext cx="8285174" cy="611676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143" name="Google Shape;143;p18"/>
          <p:cNvSpPr txBox="1"/>
          <p:nvPr/>
        </p:nvSpPr>
        <p:spPr>
          <a:xfrm>
            <a:off x="731520" y="8547362"/>
            <a:ext cx="15270300" cy="19389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High rating scores across all departments, regardless of attrition status.</a:t>
            </a:r>
            <a:endParaRPr sz="38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E2F3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8" name="Google Shape;148;p19"/>
          <p:cNvGrpSpPr/>
          <p:nvPr/>
        </p:nvGrpSpPr>
        <p:grpSpPr>
          <a:xfrm>
            <a:off x="0" y="-789544"/>
            <a:ext cx="18288183" cy="2541320"/>
            <a:chOff x="0" y="-38100"/>
            <a:chExt cx="4356300" cy="999300"/>
          </a:xfrm>
        </p:grpSpPr>
        <p:sp>
          <p:nvSpPr>
            <p:cNvPr id="149" name="Google Shape;149;p19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9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51" name="Google Shape;151;p19"/>
          <p:cNvSpPr txBox="1"/>
          <p:nvPr/>
        </p:nvSpPr>
        <p:spPr>
          <a:xfrm>
            <a:off x="266697" y="-477849"/>
            <a:ext cx="17754600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Overtime Status by Department</a:t>
            </a:r>
            <a:endParaRPr sz="8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52" name="Google Shape;15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886" y="2008883"/>
            <a:ext cx="8169043" cy="596431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153" name="Google Shape;153;p19"/>
          <p:cNvSpPr txBox="1"/>
          <p:nvPr/>
        </p:nvSpPr>
        <p:spPr>
          <a:xfrm>
            <a:off x="834886" y="8242175"/>
            <a:ext cx="16131300" cy="13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Majority of employees that left in Research &amp; Development and Sales worked overtime.</a:t>
            </a:r>
            <a:endParaRPr sz="38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</p:txBody>
      </p:sp>
      <p:pic>
        <p:nvPicPr>
          <p:cNvPr id="154" name="Google Shape;15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13416" y="2014818"/>
            <a:ext cx="7880671" cy="5964315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C4587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0"/>
          <p:cNvSpPr txBox="1"/>
          <p:nvPr/>
        </p:nvSpPr>
        <p:spPr>
          <a:xfrm>
            <a:off x="266700" y="49210"/>
            <a:ext cx="17754600" cy="1615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5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Years with Company vs. Monthly Income</a:t>
            </a:r>
            <a:endParaRPr sz="75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60" name="Google Shape;16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800" y="1763125"/>
            <a:ext cx="7957873" cy="503432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161" name="Google Shape;161;p20"/>
          <p:cNvSpPr txBox="1"/>
          <p:nvPr/>
        </p:nvSpPr>
        <p:spPr>
          <a:xfrm>
            <a:off x="519975" y="6993625"/>
            <a:ext cx="17640804" cy="292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We have a small sample size of employees in Human Resources.</a:t>
            </a:r>
            <a:endParaRPr sz="3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0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Attrition Yes = Most earned less than $5,000 and worked less than 10 years at company.</a:t>
            </a:r>
            <a:endParaRPr sz="3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solidFill>
                  <a:schemeClr val="lt1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Attrition No = Some employees earned more than $5,000 while working less than 10 years at company.</a:t>
            </a:r>
            <a:endParaRPr sz="3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chemeClr val="lt1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</p:txBody>
      </p:sp>
      <p:sp>
        <p:nvSpPr>
          <p:cNvPr id="162" name="Google Shape;162;p20"/>
          <p:cNvSpPr/>
          <p:nvPr/>
        </p:nvSpPr>
        <p:spPr>
          <a:xfrm>
            <a:off x="1416050" y="5252375"/>
            <a:ext cx="1260600" cy="814800"/>
          </a:xfrm>
          <a:prstGeom prst="ellipse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3" name="Google Shape;16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91650" y="1763125"/>
            <a:ext cx="7957873" cy="5034324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164" name="Google Shape;164;p20"/>
          <p:cNvSpPr/>
          <p:nvPr/>
        </p:nvSpPr>
        <p:spPr>
          <a:xfrm>
            <a:off x="10246250" y="4955075"/>
            <a:ext cx="1509600" cy="1112100"/>
          </a:xfrm>
          <a:prstGeom prst="ellipse">
            <a:avLst/>
          </a:prstGeom>
          <a:noFill/>
          <a:ln w="28575" cap="flat" cmpd="sng">
            <a:solidFill>
              <a:srgbClr val="FF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6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6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6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AE9FF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21"/>
          <p:cNvGrpSpPr/>
          <p:nvPr/>
        </p:nvGrpSpPr>
        <p:grpSpPr>
          <a:xfrm>
            <a:off x="0" y="-789549"/>
            <a:ext cx="18288183" cy="2282401"/>
            <a:chOff x="0" y="-38100"/>
            <a:chExt cx="4356300" cy="999300"/>
          </a:xfrm>
        </p:grpSpPr>
        <p:sp>
          <p:nvSpPr>
            <p:cNvPr id="170" name="Google Shape;170;p21"/>
            <p:cNvSpPr/>
            <p:nvPr/>
          </p:nvSpPr>
          <p:spPr>
            <a:xfrm>
              <a:off x="0" y="0"/>
              <a:ext cx="4356255" cy="961137"/>
            </a:xfrm>
            <a:custGeom>
              <a:avLst/>
              <a:gdLst/>
              <a:ahLst/>
              <a:cxnLst/>
              <a:rect l="l" t="t" r="r" b="b"/>
              <a:pathLst>
                <a:path w="4356255" h="961137" extrusionOk="0">
                  <a:moveTo>
                    <a:pt x="0" y="0"/>
                  </a:moveTo>
                  <a:lnTo>
                    <a:pt x="4356255" y="0"/>
                  </a:lnTo>
                  <a:lnTo>
                    <a:pt x="4356255" y="961137"/>
                  </a:lnTo>
                  <a:lnTo>
                    <a:pt x="0" y="961137"/>
                  </a:ln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1"/>
            <p:cNvSpPr txBox="1"/>
            <p:nvPr/>
          </p:nvSpPr>
          <p:spPr>
            <a:xfrm>
              <a:off x="0" y="-38100"/>
              <a:ext cx="4356300" cy="999300"/>
            </a:xfrm>
            <a:prstGeom prst="rect">
              <a:avLst/>
            </a:prstGeom>
            <a:solidFill>
              <a:srgbClr val="1C4587"/>
            </a:solidFill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2" name="Google Shape;172;p21"/>
          <p:cNvSpPr txBox="1"/>
          <p:nvPr/>
        </p:nvSpPr>
        <p:spPr>
          <a:xfrm>
            <a:off x="381000" y="-466686"/>
            <a:ext cx="17754600" cy="17235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96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 dirty="0">
                <a:solidFill>
                  <a:srgbClr val="FFFFFF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Play"/>
              </a:rPr>
              <a:t>Percent Salary Hike</a:t>
            </a:r>
            <a:endParaRPr sz="8000" dirty="0"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</a:endParaRPr>
          </a:p>
        </p:txBody>
      </p:sp>
      <p:pic>
        <p:nvPicPr>
          <p:cNvPr id="173" name="Google Shape;17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650" y="2204525"/>
            <a:ext cx="10075100" cy="6599199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</p:pic>
      <p:sp>
        <p:nvSpPr>
          <p:cNvPr id="174" name="Google Shape;174;p21"/>
          <p:cNvSpPr txBox="1"/>
          <p:nvPr/>
        </p:nvSpPr>
        <p:spPr>
          <a:xfrm>
            <a:off x="11648050" y="2269225"/>
            <a:ext cx="6318900" cy="653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600" dirty="0">
                <a:solidFill>
                  <a:srgbClr val="1C4587"/>
                </a:solidFill>
                <a:latin typeface="Nirmala UI" panose="020B0502040204020203" pitchFamily="34" charset="0"/>
                <a:ea typeface="Nirmala UI" panose="020B0502040204020203" pitchFamily="34" charset="0"/>
                <a:cs typeface="Nirmala UI" panose="020B0502040204020203" pitchFamily="34" charset="0"/>
                <a:sym typeface="Calibri"/>
              </a:rPr>
              <a:t>Employees that left Human Resources and Sales had lower percent salary hikes.</a:t>
            </a:r>
            <a:endParaRPr sz="4600" dirty="0">
              <a:solidFill>
                <a:srgbClr val="1C4587"/>
              </a:solidFill>
              <a:latin typeface="Nirmala UI" panose="020B0502040204020203" pitchFamily="34" charset="0"/>
              <a:ea typeface="Nirmala UI" panose="020B0502040204020203" pitchFamily="34" charset="0"/>
              <a:cs typeface="Nirmala UI" panose="020B0502040204020203" pitchFamily="34" charset="0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600" dirty="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600" dirty="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800" dirty="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>
              <a:solidFill>
                <a:srgbClr val="1C458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676</Words>
  <Application>Microsoft Office PowerPoint</Application>
  <PresentationFormat>Custom</PresentationFormat>
  <Paragraphs>115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Calibri</vt:lpstr>
      <vt:lpstr>Roboto</vt:lpstr>
      <vt:lpstr>Nirmala UI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Megan Huy</dc:creator>
  <cp:lastModifiedBy>Huy, Megan</cp:lastModifiedBy>
  <cp:revision>3</cp:revision>
  <dcterms:modified xsi:type="dcterms:W3CDTF">2025-09-16T22:57:28Z</dcterms:modified>
</cp:coreProperties>
</file>